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3" r:id="rId1"/>
    <p:sldMasterId id="2147483674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6" r:id="rId11"/>
    <p:sldId id="268" r:id="rId12"/>
    <p:sldId id="269" r:id="rId13"/>
    <p:sldId id="270" r:id="rId14"/>
    <p:sldId id="275" r:id="rId15"/>
    <p:sldId id="276" r:id="rId16"/>
    <p:sldId id="263" r:id="rId17"/>
    <p:sldId id="271" r:id="rId18"/>
    <p:sldId id="272" r:id="rId19"/>
    <p:sldId id="273" r:id="rId20"/>
    <p:sldId id="274" r:id="rId21"/>
    <p:sldId id="264" r:id="rId22"/>
    <p:sldId id="265" r:id="rId2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7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12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18523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Shape 17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8426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73067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0613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612377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5667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121458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8728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84184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343021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95531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4455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045795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30275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59222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1591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2275" tIns="46125" rIns="92275" bIns="461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Shape 201"/>
          <p:cNvSpPr txBox="1"/>
          <p:nvPr/>
        </p:nvSpPr>
        <p:spPr>
          <a:xfrm>
            <a:off x="3884612" y="8685214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2275" tIns="46125" rIns="92275" bIns="461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lang="en-US"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13757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9435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5047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1174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007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68760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1078965"/>
            <a:ext cx="8229600" cy="6708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253248"/>
              </a:buClr>
              <a:buFont typeface="Calibri"/>
              <a:buNone/>
              <a:defRPr sz="32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975556"/>
            <a:ext cx="8229600" cy="4150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rgbClr val="253248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rgbClr val="253248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rgbClr val="253248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253248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253248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and Conten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253248"/>
              </a:buClr>
              <a:buFont typeface="Calibri"/>
              <a:buNone/>
              <a:defRPr sz="32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253248"/>
              </a:buClr>
              <a:buFont typeface="Calibri"/>
              <a:buNone/>
              <a:defRPr sz="40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1078965"/>
            <a:ext cx="8229600" cy="6708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253248"/>
              </a:buClr>
              <a:buFont typeface="Calibri"/>
              <a:buNone/>
              <a:defRPr sz="32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rgbClr val="253248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rgbClr val="253248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rgbClr val="253248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rgbClr val="253248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rgbClr val="253248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rgbClr val="253248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rgbClr val="253248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rgbClr val="253248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rgbClr val="253248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rgbClr val="253248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1078965"/>
            <a:ext cx="8229600" cy="6708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253248"/>
              </a:buClr>
              <a:buFont typeface="Calibri"/>
              <a:buNone/>
              <a:defRPr sz="32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253248"/>
              </a:buClr>
              <a:buFont typeface="Arial"/>
              <a:buNone/>
              <a:defRPr sz="24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rgbClr val="253248"/>
              </a:buClr>
              <a:buFont typeface="Arial"/>
              <a:buNone/>
              <a:defRPr sz="20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rgbClr val="253248"/>
              </a:buClr>
              <a:buFont typeface="Arial"/>
              <a:buNone/>
              <a:defRPr sz="18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rgbClr val="253248"/>
              </a:buClr>
              <a:buFont typeface="Arial"/>
              <a:buNone/>
              <a:defRPr sz="16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rgbClr val="253248"/>
              </a:buClr>
              <a:buFont typeface="Arial"/>
              <a:buNone/>
              <a:defRPr sz="16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253248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253248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253248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253248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253248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253248"/>
              </a:buClr>
              <a:buFont typeface="Arial"/>
              <a:buNone/>
              <a:defRPr sz="24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rgbClr val="253248"/>
              </a:buClr>
              <a:buFont typeface="Arial"/>
              <a:buNone/>
              <a:defRPr sz="20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rgbClr val="253248"/>
              </a:buClr>
              <a:buFont typeface="Arial"/>
              <a:buNone/>
              <a:defRPr sz="18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rgbClr val="253248"/>
              </a:buClr>
              <a:buFont typeface="Arial"/>
              <a:buNone/>
              <a:defRPr sz="16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rgbClr val="253248"/>
              </a:buClr>
              <a:buFont typeface="Arial"/>
              <a:buNone/>
              <a:defRPr sz="16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253248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253248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253248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253248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253248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457200" y="1078965"/>
            <a:ext cx="8229600" cy="6708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253248"/>
              </a:buClr>
              <a:buFont typeface="Calibri"/>
              <a:buNone/>
              <a:defRPr sz="32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253248"/>
              </a:buClr>
              <a:buFont typeface="Calibri"/>
              <a:buNone/>
              <a:defRPr sz="20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253248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rgbClr val="253248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rgbClr val="253248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rgbClr val="253248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rgbClr val="253248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253248"/>
              </a:buClr>
              <a:buFont typeface="Arial"/>
              <a:buNone/>
              <a:defRPr sz="1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rgbClr val="253248"/>
              </a:buClr>
              <a:buFont typeface="Arial"/>
              <a:buNone/>
              <a:defRPr sz="12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rgbClr val="253248"/>
              </a:buClr>
              <a:buFont typeface="Arial"/>
              <a:buNone/>
              <a:defRPr sz="1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rgbClr val="253248"/>
              </a:buClr>
              <a:buFont typeface="Arial"/>
              <a:buNone/>
              <a:defRPr sz="9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rgbClr val="253248"/>
              </a:buClr>
              <a:buFont typeface="Arial"/>
              <a:buNone/>
              <a:defRPr sz="9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253248"/>
              </a:buClr>
              <a:buFont typeface="Calibri"/>
              <a:buNone/>
              <a:defRPr sz="20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54" name="Shape 154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253248"/>
              </a:buClr>
              <a:buFont typeface="Arial"/>
              <a:buNone/>
              <a:defRPr sz="32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rgbClr val="253248"/>
              </a:buClr>
              <a:buFont typeface="Arial"/>
              <a:buNone/>
              <a:defRPr sz="2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rgbClr val="253248"/>
              </a:buClr>
              <a:buFont typeface="Arial"/>
              <a:buNone/>
              <a:defRPr sz="2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rgbClr val="253248"/>
              </a:buClr>
              <a:buFont typeface="Arial"/>
              <a:buNone/>
              <a:defRPr sz="2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rgbClr val="253248"/>
              </a:buClr>
              <a:buFont typeface="Arial"/>
              <a:buNone/>
              <a:defRPr sz="2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253248"/>
              </a:buClr>
              <a:buFont typeface="Arial"/>
              <a:buNone/>
              <a:defRPr sz="1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rgbClr val="253248"/>
              </a:buClr>
              <a:buFont typeface="Arial"/>
              <a:buNone/>
              <a:defRPr sz="12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rgbClr val="253248"/>
              </a:buClr>
              <a:buFont typeface="Arial"/>
              <a:buNone/>
              <a:defRPr sz="1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rgbClr val="253248"/>
              </a:buClr>
              <a:buFont typeface="Arial"/>
              <a:buNone/>
              <a:defRPr sz="9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rgbClr val="253248"/>
              </a:buClr>
              <a:buFont typeface="Arial"/>
              <a:buNone/>
              <a:defRPr sz="9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457200" y="1078965"/>
            <a:ext cx="8229600" cy="6708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253248"/>
              </a:buClr>
              <a:buFont typeface="Calibri"/>
              <a:buNone/>
              <a:defRPr sz="32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 rot="5400000">
            <a:off x="2496696" y="-63940"/>
            <a:ext cx="4150606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rgbClr val="253248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rgbClr val="253248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rgbClr val="253248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253248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253248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253248"/>
              </a:buClr>
              <a:buFont typeface="Calibri"/>
              <a:buNone/>
              <a:defRPr sz="32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rgbClr val="253248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rgbClr val="253248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rgbClr val="253248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253248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253248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1078965"/>
            <a:ext cx="8229600" cy="6708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253248"/>
              </a:buClr>
              <a:buFont typeface="Calibri"/>
              <a:buNone/>
              <a:defRPr sz="32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975556"/>
            <a:ext cx="8229600" cy="4150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rgbClr val="253248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rgbClr val="253248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rgbClr val="253248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253248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253248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97" name="Shape 97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6470957"/>
            <a:ext cx="9144000" cy="404614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/>
          <p:nvPr/>
        </p:nvSpPr>
        <p:spPr>
          <a:xfrm>
            <a:off x="99195" y="603247"/>
            <a:ext cx="8988360" cy="91439"/>
          </a:xfrm>
          <a:prstGeom prst="rect">
            <a:avLst/>
          </a:prstGeom>
          <a:solidFill>
            <a:srgbClr val="253248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1236962" y="704847"/>
            <a:ext cx="7850594" cy="91439"/>
          </a:xfrm>
          <a:prstGeom prst="rect">
            <a:avLst/>
          </a:prstGeom>
          <a:solidFill>
            <a:srgbClr val="7E8AA1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99195" y="19347"/>
            <a:ext cx="1335740" cy="52594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Shape 1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24865" y="592723"/>
            <a:ext cx="5694269" cy="3949459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 txBox="1"/>
          <p:nvPr/>
        </p:nvSpPr>
        <p:spPr>
          <a:xfrm>
            <a:off x="144358" y="5745437"/>
            <a:ext cx="8999642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 u="none" strike="noStrike" cap="none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{Using </a:t>
            </a:r>
            <a:r>
              <a:rPr lang="en-US" sz="180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Technology to Achieve </a:t>
            </a:r>
            <a:r>
              <a:rPr lang="en-US" sz="1800" u="none" strike="noStrike" cap="none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Success Through Vision &amp; Innovation}</a:t>
            </a:r>
            <a:endParaRPr lang="en-US" sz="1800" u="none" strike="noStrike" cap="none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Shape 179"/>
          <p:cNvSpPr/>
          <p:nvPr/>
        </p:nvSpPr>
        <p:spPr>
          <a:xfrm>
            <a:off x="0" y="6294866"/>
            <a:ext cx="9144000" cy="563134"/>
          </a:xfrm>
          <a:prstGeom prst="rect">
            <a:avLst/>
          </a:prstGeom>
          <a:solidFill>
            <a:srgbClr val="0F243E"/>
          </a:solidFill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Shape 181"/>
          <p:cNvSpPr txBox="1"/>
          <p:nvPr/>
        </p:nvSpPr>
        <p:spPr>
          <a:xfrm>
            <a:off x="3273161" y="6407156"/>
            <a:ext cx="2167466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www.mcclainltd.com</a:t>
            </a:r>
            <a:endParaRPr lang="en-US" sz="1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95" y="1042766"/>
            <a:ext cx="7198659" cy="506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108157"/>
      </p:ext>
    </p:extLst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17" y="932327"/>
            <a:ext cx="7370044" cy="520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29060"/>
      </p:ext>
    </p:extLst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41" y="2604995"/>
            <a:ext cx="7616298" cy="141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85155"/>
      </p:ext>
    </p:extLst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/>
        </p:nvSpPr>
        <p:spPr>
          <a:xfrm>
            <a:off x="304144" y="1032933"/>
            <a:ext cx="2531462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Dynamic Carrier Routing</a:t>
            </a:r>
          </a:p>
        </p:txBody>
      </p:sp>
      <p:pic>
        <p:nvPicPr>
          <p:cNvPr id="226" name="Shape 2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03866"/>
            <a:ext cx="9144000" cy="47063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7" name="Shape 227"/>
          <p:cNvCxnSpPr/>
          <p:nvPr/>
        </p:nvCxnSpPr>
        <p:spPr>
          <a:xfrm flipH="1">
            <a:off x="2353732" y="4406900"/>
            <a:ext cx="635001" cy="563032"/>
          </a:xfrm>
          <a:prstGeom prst="straightConnector1">
            <a:avLst/>
          </a:prstGeom>
          <a:noFill/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228" name="Shape 228"/>
          <p:cNvCxnSpPr/>
          <p:nvPr/>
        </p:nvCxnSpPr>
        <p:spPr>
          <a:xfrm>
            <a:off x="2988733" y="4406900"/>
            <a:ext cx="389466" cy="563032"/>
          </a:xfrm>
          <a:prstGeom prst="straightConnector1">
            <a:avLst/>
          </a:prstGeom>
          <a:noFill/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229" name="Shape 229"/>
          <p:cNvCxnSpPr/>
          <p:nvPr/>
        </p:nvCxnSpPr>
        <p:spPr>
          <a:xfrm>
            <a:off x="2988733" y="4406900"/>
            <a:ext cx="1202266" cy="563032"/>
          </a:xfrm>
          <a:prstGeom prst="straightConnector1">
            <a:avLst/>
          </a:prstGeom>
          <a:noFill/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</p:spTree>
    <p:extLst>
      <p:ext uri="{BB962C8B-B14F-4D97-AF65-F5344CB8AC3E}">
        <p14:creationId xmlns:p14="http://schemas.microsoft.com/office/powerpoint/2010/main" val="902217683"/>
      </p:ext>
    </p:extLst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183" y="744069"/>
            <a:ext cx="4052794" cy="577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358"/>
      </p:ext>
    </p:extLst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/>
        </p:nvSpPr>
        <p:spPr>
          <a:xfrm>
            <a:off x="1329266" y="1397000"/>
            <a:ext cx="18473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Shape 235"/>
          <p:cNvSpPr txBox="1"/>
          <p:nvPr/>
        </p:nvSpPr>
        <p:spPr>
          <a:xfrm>
            <a:off x="355600" y="1073833"/>
            <a:ext cx="3015568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Interactive Shipment Tracking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6" name="Shape 2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0132" y="1720165"/>
            <a:ext cx="8769603" cy="4171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93" y="815788"/>
            <a:ext cx="7788497" cy="528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963215"/>
      </p:ext>
    </p:extLst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93" y="815788"/>
            <a:ext cx="7788497" cy="52840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48" y="815788"/>
            <a:ext cx="8041342" cy="112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328276"/>
      </p:ext>
    </p:extLst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93" y="815788"/>
            <a:ext cx="7788497" cy="52840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48" y="823588"/>
            <a:ext cx="8041342" cy="110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144060"/>
      </p:ext>
    </p:extLst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93" y="815788"/>
            <a:ext cx="7788497" cy="52840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93" y="815788"/>
            <a:ext cx="7406563" cy="131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334125"/>
      </p:ext>
    </p:extLst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/>
        </p:nvSpPr>
        <p:spPr>
          <a:xfrm>
            <a:off x="149411" y="1792351"/>
            <a:ext cx="7694700" cy="563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	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	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●"/>
            </a:pPr>
            <a:r>
              <a:rPr lang="en-US" sz="18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Less than Truckload (LTL)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○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Coast to Coast Coverage US &amp; Canada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●"/>
            </a:pPr>
            <a:r>
              <a:rPr lang="en-US" sz="18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Truckload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Van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Temp-Controlled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-US" sz="18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Power Only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Flatbed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Oversized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●"/>
            </a:pPr>
            <a:r>
              <a:rPr lang="en-US" sz="18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Intermodal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Ocean Equipment 40’ &amp; 45’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○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Domestic Equipment 53’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●"/>
            </a:pPr>
            <a:r>
              <a:rPr lang="en-US" sz="18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Warehousing/Cross Dock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●"/>
            </a:pPr>
            <a:r>
              <a:rPr lang="en-US" sz="18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Expedited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	</a:t>
            </a:r>
          </a:p>
        </p:txBody>
      </p:sp>
      <p:sp>
        <p:nvSpPr>
          <p:cNvPr id="188" name="Shape 188"/>
          <p:cNvSpPr txBox="1"/>
          <p:nvPr/>
        </p:nvSpPr>
        <p:spPr>
          <a:xfrm>
            <a:off x="149411" y="733894"/>
            <a:ext cx="2395006" cy="64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Company</a:t>
            </a:r>
            <a:r>
              <a:rPr lang="en-US" sz="18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</a:t>
            </a:r>
            <a:r>
              <a:rPr lang="en-US" sz="18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Overview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b="1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89" name="Shape 189"/>
          <p:cNvSpPr txBox="1"/>
          <p:nvPr/>
        </p:nvSpPr>
        <p:spPr>
          <a:xfrm>
            <a:off x="149411" y="2345982"/>
            <a:ext cx="3041481" cy="64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i="1" dirty="0">
                <a:solidFill>
                  <a:srgbClr val="0F243E"/>
                </a:solidFill>
                <a:latin typeface="+mn-lt"/>
                <a:ea typeface="Calibri"/>
                <a:cs typeface="Calibri"/>
                <a:sym typeface="Calibri"/>
              </a:rPr>
              <a:t>Transportation Services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90" name="Shape 190"/>
          <p:cNvSpPr txBox="1"/>
          <p:nvPr/>
        </p:nvSpPr>
        <p:spPr>
          <a:xfrm>
            <a:off x="149411" y="962851"/>
            <a:ext cx="8199300" cy="829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600" dirty="0" smtClean="0">
                <a:latin typeface="+mn-lt"/>
                <a:ea typeface="Calibri"/>
                <a:cs typeface="Calibri"/>
                <a:sym typeface="Calibri"/>
              </a:rPr>
              <a:t>A reputable</a:t>
            </a:r>
            <a:r>
              <a:rPr lang="en-US" sz="1600" dirty="0">
                <a:latin typeface="+mn-lt"/>
                <a:ea typeface="Calibri"/>
                <a:cs typeface="Calibri"/>
                <a:sym typeface="Calibri"/>
              </a:rPr>
              <a:t>, family owned business with over 20 years </a:t>
            </a:r>
            <a:r>
              <a:rPr lang="en-US" sz="1600" dirty="0" smtClean="0">
                <a:latin typeface="+mn-lt"/>
                <a:ea typeface="Calibri"/>
                <a:cs typeface="Calibri"/>
                <a:sym typeface="Calibri"/>
              </a:rPr>
              <a:t>experience. </a:t>
            </a:r>
            <a:r>
              <a:rPr lang="en-US" sz="1600" dirty="0">
                <a:latin typeface="+mn-lt"/>
                <a:ea typeface="Calibri"/>
                <a:cs typeface="Calibri"/>
                <a:sym typeface="Calibri"/>
              </a:rPr>
              <a:t>W</a:t>
            </a:r>
            <a:r>
              <a:rPr lang="en-US" sz="1600" dirty="0" smtClean="0">
                <a:latin typeface="+mn-lt"/>
                <a:ea typeface="Calibri"/>
                <a:cs typeface="Calibri"/>
                <a:sym typeface="Calibri"/>
              </a:rPr>
              <a:t>e </a:t>
            </a:r>
            <a:r>
              <a:rPr lang="en-US" sz="1600" dirty="0">
                <a:latin typeface="+mn-lt"/>
                <a:ea typeface="Calibri"/>
                <a:cs typeface="Calibri"/>
                <a:sym typeface="Calibri"/>
              </a:rPr>
              <a:t>use our technology, buying power, and expertise to move your freight in the most cost effective, and service oriented manner saving you time and money.  </a:t>
            </a:r>
            <a:r>
              <a:rPr lang="en-US" sz="16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Whether you choose to utilize McClain to manage all shipping needs, or simply for spot </a:t>
            </a:r>
            <a:r>
              <a:rPr lang="en-US" sz="1600" dirty="0" smtClean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quotes, our goal is to become </a:t>
            </a:r>
            <a:r>
              <a:rPr lang="en-US" sz="16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a trusted and valued business partner.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/>
        </p:nvSpPr>
        <p:spPr>
          <a:xfrm>
            <a:off x="3139090" y="926353"/>
            <a:ext cx="223650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Dashboard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Reporting</a:t>
            </a:r>
          </a:p>
        </p:txBody>
      </p:sp>
      <p:pic>
        <p:nvPicPr>
          <p:cNvPr id="242" name="Shape 2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295684"/>
            <a:ext cx="9144000" cy="5082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title"/>
          </p:nvPr>
        </p:nvSpPr>
        <p:spPr>
          <a:xfrm>
            <a:off x="457200" y="1078965"/>
            <a:ext cx="6116917" cy="6708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Managed</a:t>
            </a:r>
            <a:r>
              <a:rPr lang="en-US" sz="2400" b="1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Transportation</a:t>
            </a:r>
            <a:r>
              <a:rPr lang="en-US" sz="2400" b="1" i="1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Service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94266" y="1749777"/>
            <a:ext cx="8229600" cy="156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rgbClr val="253248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rPr>
              <a:t>Outsourced transportation management solution that leverages McClain’s sophisticated TMS applications and integrations.  McClain &amp; Associates’ will provide experienced logistics professionals to plan, execute and track all shipments.  McClain &amp; Associates will also provide freight payment auditing and reporting.</a:t>
            </a:r>
          </a:p>
        </p:txBody>
      </p:sp>
      <p:pic>
        <p:nvPicPr>
          <p:cNvPr id="249" name="Shape 249"/>
          <p:cNvPicPr preferRelativeResize="0"/>
          <p:nvPr/>
        </p:nvPicPr>
        <p:blipFill rotWithShape="1">
          <a:blip r:embed="rId3">
            <a:alphaModFix amt="73000"/>
          </a:blip>
          <a:srcRect/>
          <a:stretch/>
        </p:blipFill>
        <p:spPr>
          <a:xfrm>
            <a:off x="2142066" y="2770716"/>
            <a:ext cx="4682066" cy="3511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/>
        </p:nvSpPr>
        <p:spPr>
          <a:xfrm>
            <a:off x="335892" y="980246"/>
            <a:ext cx="8287937" cy="53553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	Multi-Carrier Solution with published pricing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Font typeface="Noto Sans Symbols"/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	Relationships with small to medium size carriers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Font typeface="Noto Sans Symbols"/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	Ability to take advantage of the Spot Market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Font typeface="Noto Sans Symbols"/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	Continually improving, building relationships with industry specific 	companies on behalf of many clients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Font typeface="Noto Sans Symbols"/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	Ability to react to the market and make changes quickly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Font typeface="Noto Sans Symbols"/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	Access to thousands of carriers	</a:t>
            </a:r>
          </a:p>
          <a:p>
            <a:pPr marL="742950" marR="0" lvl="1" indent="-285750" algn="l" rtl="0">
              <a:spcBef>
                <a:spcPts val="0"/>
              </a:spcBef>
              <a:buClr>
                <a:srgbClr val="0F243E"/>
              </a:buClr>
              <a:buFont typeface="Noto Sans Symbols"/>
              <a:buNone/>
            </a:pPr>
            <a:endParaRPr sz="18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  Provide visibility of all shipments regardless of the carrier</a:t>
            </a:r>
          </a:p>
          <a:p>
            <a:pPr marL="742950" marR="0" lvl="1" indent="-285750" algn="l" rtl="0">
              <a:spcBef>
                <a:spcPts val="0"/>
              </a:spcBef>
              <a:buClr>
                <a:srgbClr val="0F243E"/>
              </a:buClr>
              <a:buFont typeface="Noto Sans Symbols"/>
              <a:buNone/>
            </a:pPr>
            <a:endParaRPr sz="18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   Ability to provide client specific analytics across the entire supply chain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228814" y="1047980"/>
            <a:ext cx="254420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Advantages of a 3PL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/>
        </p:nvSpPr>
        <p:spPr>
          <a:xfrm>
            <a:off x="381000" y="1055219"/>
            <a:ext cx="8381999" cy="227754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buSzPct val="25000"/>
              <a:buNone/>
            </a:pPr>
            <a:r>
              <a:rPr lang="en-US" sz="1800" b="1" i="1">
                <a:solidFill>
                  <a:srgbClr val="253248"/>
                </a:solidFill>
                <a:latin typeface="Calibri"/>
                <a:ea typeface="Calibri"/>
                <a:cs typeface="Calibri"/>
                <a:sym typeface="Calibri"/>
              </a:rPr>
              <a:t>Functionality Overview:  Enterprise Applications</a:t>
            </a:r>
          </a:p>
          <a:p>
            <a:pPr marL="0" marR="0" lvl="0" indent="0" algn="just" rtl="0">
              <a:spcBef>
                <a:spcPts val="0"/>
              </a:spcBef>
              <a:buNone/>
            </a:pP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Shared platform that provides an integrated solution that efficiently streamlines:</a:t>
            </a:r>
          </a:p>
          <a:p>
            <a:pPr marL="742950" marR="0" lvl="1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Rate Negotiations (RFP – Published Pricing)</a:t>
            </a:r>
          </a:p>
          <a:p>
            <a:pPr marL="742950" marR="0" lvl="1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Shipment (Booking, Scheduling &amp; Tracking)</a:t>
            </a:r>
          </a:p>
          <a:p>
            <a:pPr marL="742950" marR="0" lvl="1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Financials (Freight Pay &amp; Audit)</a:t>
            </a:r>
          </a:p>
          <a:p>
            <a:pPr marL="742950" marR="0" lvl="1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Business Intelligence (Reporting)</a:t>
            </a:r>
          </a:p>
          <a:p>
            <a:pPr marL="0" marR="0" lvl="0" indent="0" algn="just" rtl="0">
              <a:spcBef>
                <a:spcPts val="0"/>
              </a:spcBef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Tightly integrated suite of applications consisting of: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838200" y="3530600"/>
            <a:ext cx="2569934" cy="206210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Published pricing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Truckload zone pricing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Dynamic routing guide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Real-time tracking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Route optimization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Automatic spot quotes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Truckload dispatch board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Scheduling</a:t>
            </a:r>
          </a:p>
        </p:txBody>
      </p:sp>
      <p:sp>
        <p:nvSpPr>
          <p:cNvPr id="205" name="Shape 205"/>
          <p:cNvSpPr txBox="1"/>
          <p:nvPr/>
        </p:nvSpPr>
        <p:spPr>
          <a:xfrm>
            <a:off x="4038600" y="3530600"/>
            <a:ext cx="2698174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Invoice Management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Yard Manager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Purchase order integration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Truckload load board 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Dynamic reporting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Expense revenue tracking</a:t>
            </a:r>
          </a:p>
          <a:p>
            <a:pPr marL="285750" marR="0" lvl="0" indent="-285750" algn="l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Exception Management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/>
        </p:nvSpPr>
        <p:spPr>
          <a:xfrm>
            <a:off x="694266" y="1574800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Shape 211"/>
          <p:cNvSpPr txBox="1"/>
          <p:nvPr/>
        </p:nvSpPr>
        <p:spPr>
          <a:xfrm>
            <a:off x="719666" y="138853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Shape 212"/>
          <p:cNvSpPr txBox="1"/>
          <p:nvPr/>
        </p:nvSpPr>
        <p:spPr>
          <a:xfrm>
            <a:off x="457200" y="1028700"/>
            <a:ext cx="8229600" cy="51491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757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Next Generation TMS</a:t>
            </a:r>
          </a:p>
          <a:p>
            <a:pPr marL="0" marR="0" lvl="0" indent="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253248"/>
              </a:buClr>
              <a:buFont typeface="Arial"/>
              <a:buNone/>
            </a:pPr>
            <a:endParaRPr sz="1572">
              <a:solidFill>
                <a:srgbClr val="25324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F243E"/>
              </a:buClr>
              <a:buSzPct val="98250"/>
              <a:buFont typeface="Noto Sans Symbols"/>
              <a:buChar char="✓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World’s #1 Cloud Platform, </a:t>
            </a:r>
          </a:p>
          <a:p>
            <a:pPr marL="914400" marR="0" lvl="2" indent="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F243E"/>
              </a:buClr>
              <a:buFont typeface="Arial"/>
              <a:buNone/>
            </a:pPr>
            <a:endParaRPr sz="1572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0" marR="0" lvl="2" indent="-22860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F243E"/>
              </a:buClr>
              <a:buSzPct val="98250"/>
              <a:buFont typeface="Noto Sans Symbols"/>
              <a:buChar char="▪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Best in breed availability, scalability, reliability, redundancy, fail-over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F243E"/>
              </a:buClr>
              <a:buSzPct val="98250"/>
              <a:buFont typeface="Noto Sans Symbols"/>
              <a:buChar char="▪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Multi-Tenant Architecture offers unparalleled efficiency: Hardware &amp; Power Economy, Elasticity, effort to update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F243E"/>
              </a:buClr>
              <a:buSzPct val="98250"/>
              <a:buFont typeface="Noto Sans Symbols"/>
              <a:buChar char="▪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 additional infrastructure cost to client, extremely low TCO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17365D"/>
              </a:buClr>
              <a:buSzPct val="98250"/>
              <a:buFont typeface="Noto Sans Symbols"/>
              <a:buChar char="✓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CRM and Communities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00000"/>
              </a:buClr>
              <a:buSzPct val="98250"/>
              <a:buFont typeface="Noto Sans Symbols"/>
              <a:buChar char="▪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Contact Relationship Management (CRM) and TMS execution on single platform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00000"/>
              </a:buClr>
              <a:buSzPct val="98250"/>
              <a:buFont typeface="Noto Sans Symbols"/>
              <a:buChar char="▪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Bring all stakeholders onto one shared platform through Kuebix Communities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00000"/>
              </a:buClr>
              <a:buSzPct val="98250"/>
              <a:buFont typeface="Noto Sans Symbols"/>
              <a:buChar char="▪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Share data, update status, manage exceptions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00000"/>
              </a:buClr>
              <a:buSzPct val="98250"/>
              <a:buFont typeface="Noto Sans Symbols"/>
              <a:buChar char="▪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Salesforce Chatter instant messaging to streamline and store communication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F243E"/>
              </a:buClr>
              <a:buSzPct val="98250"/>
              <a:buFont typeface="Noto Sans Symbols"/>
              <a:buChar char="✓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Integrations Made Easy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00000"/>
              </a:buClr>
              <a:buSzPct val="98250"/>
              <a:buFont typeface="Noto Sans Symbols"/>
              <a:buChar char="▪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Integrates with any ERP system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00000"/>
              </a:buClr>
              <a:buSzPct val="98250"/>
              <a:buFont typeface="Noto Sans Symbols"/>
              <a:buChar char="▪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Supports both software development and transportation integration standards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14"/>
              </a:spcBef>
              <a:spcAft>
                <a:spcPts val="0"/>
              </a:spcAft>
              <a:buClr>
                <a:srgbClr val="000000"/>
              </a:buClr>
              <a:buSzPct val="98250"/>
              <a:buFont typeface="Noto Sans Symbols"/>
              <a:buChar char="▪"/>
            </a:pPr>
            <a:r>
              <a:rPr lang="en-US" sz="1572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Cost effective solutions for EDI, SOAP, REST protocols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18"/>
              </a:spcBef>
              <a:buClr>
                <a:srgbClr val="253248"/>
              </a:buClr>
              <a:buFont typeface="Arial"/>
              <a:buNone/>
            </a:pPr>
            <a:endParaRPr sz="2590">
              <a:solidFill>
                <a:srgbClr val="25324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3" name="Shape 2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42267" y="718012"/>
            <a:ext cx="1845732" cy="13410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/>
        </p:nvSpPr>
        <p:spPr>
          <a:xfrm>
            <a:off x="493058" y="1408330"/>
            <a:ext cx="7545295" cy="400109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buNone/>
            </a:pPr>
            <a:endParaRPr sz="1000" b="1" i="1">
              <a:solidFill>
                <a:srgbClr val="3366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Accurately manage and analyze transportation costs and execution performance</a:t>
            </a:r>
          </a:p>
          <a:p>
            <a:pPr marL="742950" marR="0" lvl="1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Total spend</a:t>
            </a:r>
          </a:p>
          <a:p>
            <a:pPr marL="742950" marR="0" lvl="1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Average cost per mile or pound</a:t>
            </a:r>
          </a:p>
          <a:p>
            <a:pPr marL="742950" marR="0" lvl="1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Summarize costs by carrier, charge type, etc.</a:t>
            </a:r>
          </a:p>
          <a:p>
            <a:pPr marL="285750" marR="0" lvl="0" indent="-285750" algn="just" rtl="0">
              <a:spcBef>
                <a:spcPts val="0"/>
              </a:spcBef>
              <a:buClr>
                <a:srgbClr val="0F243E"/>
              </a:buClr>
              <a:buFont typeface="Noto Sans Symbols"/>
              <a:buNone/>
            </a:pP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Proactively manage business to prevent failures </a:t>
            </a: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and reduce risk</a:t>
            </a:r>
          </a:p>
          <a:p>
            <a:pPr marL="285750" marR="0" lvl="0" indent="-285750" algn="just" rtl="0">
              <a:spcBef>
                <a:spcPts val="0"/>
              </a:spcBef>
              <a:buClr>
                <a:srgbClr val="0F243E"/>
              </a:buClr>
              <a:buFont typeface="Noto Sans Symbols"/>
              <a:buNone/>
            </a:pP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Use executive management dashboards to </a:t>
            </a:r>
          </a:p>
          <a:p>
            <a:pPr marL="742950" marR="0" lvl="1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Summarize real-time execution and cost performance data</a:t>
            </a:r>
          </a:p>
          <a:p>
            <a:pPr marL="742950" marR="0" lvl="1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Provide personnel at all levels an instant snapshot of their KPIs, while highlighting those that need immediate attention</a:t>
            </a:r>
          </a:p>
          <a:p>
            <a:pPr marL="285750" marR="0" lvl="0" indent="-285750" algn="just" rtl="0">
              <a:spcBef>
                <a:spcPts val="0"/>
              </a:spcBef>
              <a:buClr>
                <a:srgbClr val="0F243E"/>
              </a:buClr>
              <a:buFont typeface="Noto Sans Symbols"/>
              <a:buNone/>
            </a:pP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Gain greater flexibility in modifying standard reports or creating entirely new ones</a:t>
            </a:r>
          </a:p>
          <a:p>
            <a:pPr marL="285750" marR="0" lvl="0" indent="-285750" algn="just" rtl="0">
              <a:spcBef>
                <a:spcPts val="0"/>
              </a:spcBef>
              <a:buClr>
                <a:srgbClr val="0F243E"/>
              </a:buClr>
              <a:buFont typeface="Noto Sans Symbols"/>
              <a:buNone/>
            </a:pPr>
            <a:endParaRPr sz="16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just" rtl="0">
              <a:spcBef>
                <a:spcPts val="0"/>
              </a:spcBef>
              <a:buClr>
                <a:srgbClr val="0F243E"/>
              </a:buClr>
              <a:buSzPct val="100000"/>
              <a:buFont typeface="Noto Sans Symbols"/>
              <a:buChar char="✓"/>
            </a:pPr>
            <a:r>
              <a:rPr lang="en-US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Reports are available to be on demand or on a scheduled basis and are designed to be available directly to Excel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9" name="Shape 219"/>
          <p:cNvPicPr preferRelativeResize="0"/>
          <p:nvPr/>
        </p:nvPicPr>
        <p:blipFill rotWithShape="1">
          <a:blip r:embed="rId3">
            <a:alphaModFix amt="12000"/>
          </a:blip>
          <a:srcRect/>
          <a:stretch/>
        </p:blipFill>
        <p:spPr>
          <a:xfrm>
            <a:off x="4491317" y="2461068"/>
            <a:ext cx="4097867" cy="390163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Shape 220"/>
          <p:cNvSpPr txBox="1"/>
          <p:nvPr/>
        </p:nvSpPr>
        <p:spPr>
          <a:xfrm>
            <a:off x="179293" y="956234"/>
            <a:ext cx="330439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Business Intelligence (Analytics):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84" y="823137"/>
            <a:ext cx="7281582" cy="5613521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418" y="878540"/>
            <a:ext cx="6029172" cy="524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54156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/>
        </p:nvSpPr>
        <p:spPr>
          <a:xfrm>
            <a:off x="304144" y="1032933"/>
            <a:ext cx="2531462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Dynamic Carrier Routing</a:t>
            </a:r>
          </a:p>
        </p:txBody>
      </p:sp>
      <p:pic>
        <p:nvPicPr>
          <p:cNvPr id="226" name="Shape 2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03866"/>
            <a:ext cx="9144000" cy="47063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7" name="Shape 227"/>
          <p:cNvCxnSpPr/>
          <p:nvPr/>
        </p:nvCxnSpPr>
        <p:spPr>
          <a:xfrm flipH="1">
            <a:off x="2353732" y="4406900"/>
            <a:ext cx="635001" cy="563032"/>
          </a:xfrm>
          <a:prstGeom prst="straightConnector1">
            <a:avLst/>
          </a:prstGeom>
          <a:noFill/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228" name="Shape 228"/>
          <p:cNvCxnSpPr/>
          <p:nvPr/>
        </p:nvCxnSpPr>
        <p:spPr>
          <a:xfrm>
            <a:off x="2988733" y="4406900"/>
            <a:ext cx="389466" cy="563032"/>
          </a:xfrm>
          <a:prstGeom prst="straightConnector1">
            <a:avLst/>
          </a:prstGeom>
          <a:noFill/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229" name="Shape 229"/>
          <p:cNvCxnSpPr/>
          <p:nvPr/>
        </p:nvCxnSpPr>
        <p:spPr>
          <a:xfrm>
            <a:off x="2988733" y="4406900"/>
            <a:ext cx="1202266" cy="563032"/>
          </a:xfrm>
          <a:prstGeom prst="straightConnector1">
            <a:avLst/>
          </a:prstGeom>
          <a:noFill/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</p:spTree>
    <p:extLst>
      <p:ext uri="{BB962C8B-B14F-4D97-AF65-F5344CB8AC3E}">
        <p14:creationId xmlns:p14="http://schemas.microsoft.com/office/powerpoint/2010/main" val="672825023"/>
      </p:ext>
    </p:extLst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460</Words>
  <Application>Microsoft Macintosh PowerPoint</Application>
  <PresentationFormat>On-screen Show (4:3)</PresentationFormat>
  <Paragraphs>106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Calibri</vt:lpstr>
      <vt:lpstr>Courier New</vt:lpstr>
      <vt:lpstr>Noto Sans Symbols</vt:lpstr>
      <vt:lpstr>Times New Roman</vt:lpstr>
      <vt:lpstr>Arial</vt:lpstr>
      <vt:lpstr>Custom Design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Managed Transportation Service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Maeze Ahlers</cp:lastModifiedBy>
  <cp:revision>4</cp:revision>
  <dcterms:modified xsi:type="dcterms:W3CDTF">2016-04-19T12:34:09Z</dcterms:modified>
</cp:coreProperties>
</file>